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11"/>
  </p:notesMasterIdLst>
  <p:handoutMasterIdLst>
    <p:handoutMasterId r:id="rId12"/>
  </p:handoutMasterIdLst>
  <p:sldIdLst>
    <p:sldId id="265" r:id="rId2"/>
    <p:sldId id="256" r:id="rId3"/>
    <p:sldId id="266" r:id="rId4"/>
    <p:sldId id="267" r:id="rId5"/>
    <p:sldId id="268" r:id="rId6"/>
    <p:sldId id="269" r:id="rId7"/>
    <p:sldId id="270" r:id="rId8"/>
    <p:sldId id="271" r:id="rId9"/>
    <p:sldId id="262" r:id="rId10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EAEAEA"/>
    <a:srgbClr val="CC330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42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97E4C88-5017-4B78-989A-A5FA9AB8F6B8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0718596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2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noProof="0" smtClean="0"/>
              <a:t>Click to edit Master text styles</a:t>
            </a:r>
          </a:p>
          <a:p>
            <a:pPr lvl="1"/>
            <a:r>
              <a:rPr lang="hr-HR" noProof="0" smtClean="0"/>
              <a:t>Second level</a:t>
            </a:r>
          </a:p>
          <a:p>
            <a:pPr lvl="2"/>
            <a:r>
              <a:rPr lang="hr-HR" noProof="0" smtClean="0"/>
              <a:t>Third level</a:t>
            </a:r>
          </a:p>
          <a:p>
            <a:pPr lvl="3"/>
            <a:r>
              <a:rPr lang="hr-HR" noProof="0" smtClean="0"/>
              <a:t>Fourth level</a:t>
            </a:r>
          </a:p>
          <a:p>
            <a:pPr lvl="4"/>
            <a:r>
              <a:rPr lang="hr-HR" noProof="0" smtClean="0"/>
              <a:t>Fifth level</a:t>
            </a:r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42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7A9B0BD0-D4B2-4699-929C-C3941F9BDA32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71394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3ABDE94-C954-4FD4-8BA1-D71FA73D7CE4}" type="slidenum">
              <a:rPr lang="hr-HR" altLang="en-US"/>
              <a:pPr eaLnBrk="1" hangingPunct="1">
                <a:spcBef>
                  <a:spcPct val="0"/>
                </a:spcBef>
              </a:pPr>
              <a:t>1</a:t>
            </a:fld>
            <a:endParaRPr lang="hr-HR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sr-Latn-R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543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0A100B-0A20-47F9-976D-BB18D913BBE7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482878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963367-6150-4FFB-A32F-F45DFA056CF5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892718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B36085-6E6B-41CA-92C5-3B0FD3E01538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411978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93DDA8-AA67-40F2-978A-129FB3D9DB54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713929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51C637-B37B-46A9-A5A3-428CB0EC33C3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041731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34EF2A-5AFA-4301-B8F9-E8A0483698C6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585447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6A0F73-5C57-4317-9EE3-EA46B1708A6B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520559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E49B24-4729-4070-B746-07AA621006D6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2038344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755A97-B306-4FB4-B221-D8B8DF63EECC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270207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45729D-C2A5-4312-B847-42273B99D148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558326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60C17E-4212-4A7F-A5C8-413B08E4B96A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829659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C376A-F809-49A8-B4A9-3154C5AC2D30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82801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4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51800" y="6457950"/>
            <a:ext cx="635000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accent2"/>
                </a:solidFill>
                <a:latin typeface="Book Antiqua" panose="02040602050305030304" pitchFamily="18" charset="0"/>
              </a:defRPr>
            </a:lvl1pPr>
          </a:lstStyle>
          <a:p>
            <a:fld id="{9D8269F9-3A4C-4C46-A2B6-A0AA1450EF4F}" type="slidenum">
              <a:rPr lang="hr-HR" altLang="sr-Latn-RS"/>
              <a:pPr/>
              <a:t>‹#›</a:t>
            </a:fld>
            <a:endParaRPr lang="hr-HR" altLang="sr-Latn-R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7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druge@mzos.hr" TargetMode="External"/><Relationship Id="rId2" Type="http://schemas.openxmlformats.org/officeDocument/2006/relationships/hyperlink" Target="http://www.mzom.hr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pomocnici-u-nastavi@mzom.hr" TargetMode="External"/><Relationship Id="rId2" Type="http://schemas.openxmlformats.org/officeDocument/2006/relationships/hyperlink" Target="http://www.mzom.hr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B7C8B681-565B-4287-961E-C5ED3ECD5003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1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140293" name="Rectangle 5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228600" y="722435"/>
            <a:ext cx="8827477" cy="59990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10000"/>
              </a:lnSpc>
              <a:spcAft>
                <a:spcPts val="600"/>
              </a:spcAft>
              <a:defRPr/>
            </a:pPr>
            <a:r>
              <a:rPr lang="hr-HR" altLang="sr-Latn-RS" sz="2000" b="1" dirty="0">
                <a:latin typeface="Georgia" panose="02040502050405020303" pitchFamily="18" charset="0"/>
                <a:cs typeface="Arial" panose="020B0604020202020204" pitchFamily="34" charset="0"/>
              </a:rPr>
              <a:t>Izvaninstitucionalni odgoj i obrazovanje djece i mladih</a:t>
            </a:r>
          </a:p>
          <a:p>
            <a:pPr>
              <a:defRPr/>
            </a:pPr>
            <a: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Natječaj za dodjelu bespovratnih sredstava projektima udruga u području izvaninstitucionalnog odgoja i obrazovanja djece i mladih u školskoj godini 2025./2026.</a:t>
            </a:r>
          </a:p>
          <a:p>
            <a:pPr>
              <a:defRPr/>
            </a:pPr>
            <a: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2.</a:t>
            </a:r>
          </a:p>
          <a:p>
            <a:pPr>
              <a:defRPr/>
            </a:pPr>
            <a:r>
              <a:rPr lang="hr-HR" altLang="sr-Latn-RS" sz="2000" b="1" dirty="0">
                <a:latin typeface="Georgia" panose="02040502050405020303" pitchFamily="18" charset="0"/>
                <a:cs typeface="Arial" panose="020B0604020202020204" pitchFamily="34" charset="0"/>
              </a:rPr>
              <a:t>Osiguravanje usluge pomoćnika u nastavi/stručnoga komunikacijskog posrednika učenicima s teškoćama u razvoju</a:t>
            </a:r>
          </a:p>
          <a:p>
            <a:pPr>
              <a:defRPr/>
            </a:pPr>
            <a: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Javni poziv za prijavu projekata udruga koje pružaju usluge pomoćnika u nastavi učenicima s teškoćama u razvoju u školskoj godini 2025./2026.</a:t>
            </a:r>
          </a:p>
          <a:p>
            <a:pPr>
              <a:defRPr/>
            </a:pPr>
            <a:endParaRPr lang="hr-HR" altLang="sr-Latn-RS" sz="2000" b="1" dirty="0">
              <a:solidFill>
                <a:srgbClr val="C0000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algn="r">
              <a:defRPr/>
            </a:pPr>
            <a:r>
              <a:rPr lang="en-US" sz="1200" dirty="0" err="1">
                <a:latin typeface="Georgia" panose="02040502050405020303" pitchFamily="18" charset="0"/>
                <a:cs typeface="Arial" panose="020B0604020202020204" pitchFamily="34" charset="0"/>
              </a:rPr>
              <a:t>Uprava</a:t>
            </a:r>
            <a:r>
              <a:rPr lang="en-US" sz="1200" dirty="0">
                <a:latin typeface="Georgia" panose="02040502050405020303" pitchFamily="18" charset="0"/>
                <a:cs typeface="Arial" panose="020B0604020202020204" pitchFamily="34" charset="0"/>
              </a:rPr>
              <a:t> za </a:t>
            </a:r>
            <a:r>
              <a:rPr lang="en-US" sz="1200" dirty="0" err="1">
                <a:latin typeface="Georgia" panose="02040502050405020303" pitchFamily="18" charset="0"/>
                <a:cs typeface="Arial" panose="020B0604020202020204" pitchFamily="34" charset="0"/>
              </a:rPr>
              <a:t>potporu</a:t>
            </a:r>
            <a:r>
              <a:rPr lang="en-US" sz="1200" dirty="0">
                <a:latin typeface="Georgia" panose="02040502050405020303" pitchFamily="18" charset="0"/>
                <a:cs typeface="Arial" panose="020B0604020202020204" pitchFamily="34" charset="0"/>
              </a:rPr>
              <a:t> i </a:t>
            </a:r>
            <a:r>
              <a:rPr lang="en-US" sz="1200" dirty="0" err="1">
                <a:latin typeface="Georgia" panose="02040502050405020303" pitchFamily="18" charset="0"/>
                <a:cs typeface="Arial" panose="020B0604020202020204" pitchFamily="34" charset="0"/>
              </a:rPr>
              <a:t>unaprjeđenje</a:t>
            </a:r>
            <a:r>
              <a:rPr lang="en-US" sz="1200" dirty="0">
                <a:latin typeface="Georgia" panose="02040502050405020303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Georgia" panose="02040502050405020303" pitchFamily="18" charset="0"/>
                <a:cs typeface="Arial" panose="020B0604020202020204" pitchFamily="34" charset="0"/>
              </a:rPr>
              <a:t>sustava</a:t>
            </a:r>
            <a:r>
              <a:rPr lang="en-US" sz="1200" dirty="0">
                <a:latin typeface="Georgia" panose="02040502050405020303" pitchFamily="18" charset="0"/>
                <a:cs typeface="Arial" panose="020B0604020202020204" pitchFamily="34" charset="0"/>
              </a:rPr>
              <a:t> odgoja i obrazovanja</a:t>
            </a:r>
            <a:endParaRPr lang="hr-HR" sz="1200" dirty="0"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algn="r">
              <a:defRPr/>
            </a:pPr>
            <a:r>
              <a:rPr lang="hr-HR" altLang="sr-Latn-RS" sz="1200" dirty="0">
                <a:latin typeface="Georgia" panose="02040502050405020303" pitchFamily="18" charset="0"/>
                <a:cs typeface="Arial" panose="020B0604020202020204" pitchFamily="34" charset="0"/>
              </a:rPr>
              <a:t>Sektor</a:t>
            </a:r>
            <a:r>
              <a:rPr lang="en-GB" altLang="sr-Latn-RS" sz="1200" dirty="0">
                <a:latin typeface="Georgia" panose="02040502050405020303" pitchFamily="18" charset="0"/>
                <a:cs typeface="Arial" panose="020B0604020202020204" pitchFamily="34" charset="0"/>
              </a:rPr>
              <a:t> za </a:t>
            </a:r>
            <a:r>
              <a:rPr lang="hr-HR" altLang="sr-Latn-RS" sz="1200" dirty="0">
                <a:latin typeface="Georgia" panose="02040502050405020303" pitchFamily="18" charset="0"/>
                <a:cs typeface="Arial" panose="020B0604020202020204" pitchFamily="34" charset="0"/>
              </a:rPr>
              <a:t>darovite i djecu s teškoćama te informacijsku potporu sustavu odgoja i obrazovanja</a:t>
            </a:r>
          </a:p>
          <a:p>
            <a:pPr algn="r">
              <a:defRPr/>
            </a:pPr>
            <a:r>
              <a:rPr lang="hr-HR" altLang="sr-Latn-RS" sz="1200" dirty="0">
                <a:latin typeface="Georgia" panose="02040502050405020303" pitchFamily="18" charset="0"/>
                <a:cs typeface="Arial" panose="020B0604020202020204" pitchFamily="34" charset="0"/>
              </a:rPr>
              <a:t>Služba za standard, darovite i djecu s teškoćama</a:t>
            </a:r>
          </a:p>
          <a:p>
            <a:pPr eaLnBrk="1" hangingPunct="1"/>
            <a:endParaRPr lang="sr-Latn-RS" altLang="en-US" sz="1200" dirty="0" smtClean="0">
              <a:solidFill>
                <a:schemeClr val="accent2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0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0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0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0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0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0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40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0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955621-ED75-413A-97C3-F3C9E50319C5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2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5450" y="3794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sr-Latn-RS" altLang="en-US" sz="2000">
              <a:solidFill>
                <a:srgbClr val="EAEAEA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20968" y="776289"/>
            <a:ext cx="7737231" cy="911834"/>
          </a:xfrm>
        </p:spPr>
        <p:txBody>
          <a:bodyPr/>
          <a:lstStyle/>
          <a:p>
            <a:pPr algn="l"/>
            <a:r>
              <a:rPr lang="hr-HR" sz="1600" b="1" dirty="0">
                <a:latin typeface="Georgia" panose="02040502050405020303" pitchFamily="18" charset="0"/>
              </a:rPr>
              <a:t>Natječaj za dodjelu bespovratnih sredstava projektima udruga u području izvaninstitucionalnog odgoja i obrazovanja djece i mladih u školskoj godini </a:t>
            </a:r>
            <a:r>
              <a:rPr lang="hr-HR" sz="1600" b="1" dirty="0" smtClean="0">
                <a:latin typeface="Georgia" panose="02040502050405020303" pitchFamily="18" charset="0"/>
              </a:rPr>
              <a:t>2025./2026.</a:t>
            </a:r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sp>
        <p:nvSpPr>
          <p:cNvPr id="8" name="Content Placeholder 2"/>
          <p:cNvSpPr>
            <a:spLocks noGrp="1"/>
          </p:cNvSpPr>
          <p:nvPr>
            <p:ph type="subTitle" idx="1"/>
          </p:nvPr>
        </p:nvSpPr>
        <p:spPr>
          <a:xfrm>
            <a:off x="474785" y="1582615"/>
            <a:ext cx="7297615" cy="4056185"/>
          </a:xfrm>
        </p:spPr>
        <p:txBody>
          <a:bodyPr/>
          <a:lstStyle/>
          <a:p>
            <a:pPr lvl="0" algn="ctr" eaLnBrk="1" hangingPunct="1">
              <a:buNone/>
              <a:defRPr/>
            </a:pPr>
            <a:endParaRPr lang="hr-HR" altLang="sr-Latn-RS" sz="2000" b="1" dirty="0" smtClean="0">
              <a:solidFill>
                <a:srgbClr val="333399">
                  <a:lumMod val="50000"/>
                </a:srgbClr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algn="just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objava </a:t>
            </a:r>
            <a:r>
              <a:rPr lang="hr-HR" altLang="sr-Latn-RS" sz="1800" dirty="0" smtClean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natječaja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 </a:t>
            </a:r>
            <a:r>
              <a:rPr lang="hr-HR" altLang="sr-Latn-RS" sz="1800" dirty="0" smtClean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lipanj 2025</a:t>
            </a:r>
            <a:r>
              <a:rPr lang="hr-HR" altLang="sr-Latn-RS" sz="1800" dirty="0" smtClean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. </a:t>
            </a:r>
            <a:endParaRPr lang="hr-HR" altLang="sr-Latn-RS" sz="1800" dirty="0">
              <a:solidFill>
                <a:srgbClr val="C0000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algn="just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planirani rok za završetak </a:t>
            </a:r>
            <a:r>
              <a:rPr lang="hr-HR" altLang="sr-Latn-RS" sz="1800" dirty="0" smtClean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natječaja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</a:t>
            </a:r>
            <a:r>
              <a:rPr lang="hr-HR" altLang="sr-Latn-RS" sz="1800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 </a:t>
            </a:r>
            <a:r>
              <a:rPr lang="hr-HR" altLang="sr-Latn-RS" sz="18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srpanj </a:t>
            </a:r>
            <a:r>
              <a:rPr lang="hr-HR" altLang="sr-Latn-RS" sz="1800" dirty="0" smtClean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2025</a:t>
            </a:r>
            <a:r>
              <a:rPr lang="hr-HR" altLang="sr-Latn-RS" sz="1800" dirty="0" smtClean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.</a:t>
            </a:r>
            <a:endParaRPr lang="hr-HR" altLang="sr-Latn-RS" sz="1800" dirty="0">
              <a:solidFill>
                <a:srgbClr val="C0000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algn="just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objava odluke </a:t>
            </a:r>
            <a:r>
              <a:rPr lang="hr-HR" altLang="sr-Latn-RS" sz="1800" dirty="0" smtClean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o </a:t>
            </a: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dodjeli bespovratnih sredstava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 – </a:t>
            </a:r>
            <a:r>
              <a:rPr lang="hr-HR" altLang="sr-Latn-RS" sz="1800" dirty="0" smtClean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rujan 2025.</a:t>
            </a:r>
            <a:endParaRPr lang="hr-HR" altLang="sr-Latn-RS" sz="1800" dirty="0">
              <a:solidFill>
                <a:srgbClr val="FF000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algn="just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potpisivanje ugovora između korisnika i </a:t>
            </a:r>
            <a:r>
              <a:rPr lang="hr-HR" altLang="sr-Latn-RS" sz="1800" dirty="0" smtClean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MZOM-a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 </a:t>
            </a:r>
            <a:r>
              <a:rPr lang="hr-HR" altLang="sr-Latn-RS" sz="1800" dirty="0" smtClean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rujan/listopad 2025</a:t>
            </a:r>
            <a:r>
              <a:rPr lang="hr-HR" altLang="sr-Latn-RS" sz="1800" dirty="0" smtClean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.</a:t>
            </a:r>
            <a:endParaRPr lang="hr-HR" altLang="sr-Latn-RS" sz="1800" dirty="0">
              <a:solidFill>
                <a:srgbClr val="C0000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algn="just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provedba projekata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 </a:t>
            </a:r>
            <a:r>
              <a:rPr lang="hr-HR" altLang="sr-Latn-RS" sz="18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rujan </a:t>
            </a:r>
            <a:r>
              <a:rPr lang="hr-HR" altLang="sr-Latn-RS" sz="1800" dirty="0" smtClean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2025. </a:t>
            </a:r>
            <a:r>
              <a:rPr lang="hr-HR" altLang="sr-Latn-RS" sz="18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do </a:t>
            </a:r>
            <a:r>
              <a:rPr lang="en-GB" altLang="sr-Latn-RS" sz="18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(</a:t>
            </a:r>
            <a:r>
              <a:rPr lang="en-GB" altLang="sr-Latn-RS" sz="1800" dirty="0" err="1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najkasnije</a:t>
            </a:r>
            <a:r>
              <a:rPr lang="en-GB" altLang="sr-Latn-RS" sz="18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) </a:t>
            </a:r>
            <a:r>
              <a:rPr lang="hr-HR" altLang="sr-Latn-RS" sz="18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31. kolovoza </a:t>
            </a:r>
            <a:r>
              <a:rPr lang="hr-HR" altLang="sr-Latn-RS" sz="1800" dirty="0" smtClean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2026</a:t>
            </a:r>
            <a:r>
              <a:rPr lang="hr-HR" altLang="sr-Latn-RS" sz="1800" dirty="0" smtClean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.</a:t>
            </a:r>
            <a:endParaRPr lang="hr-HR" altLang="sr-Latn-RS" sz="1800" dirty="0">
              <a:solidFill>
                <a:srgbClr val="00206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algn="just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ukupan planirani iznos za dodjelu bespovratnih sredstava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</a:t>
            </a:r>
            <a:r>
              <a:rPr lang="hr-HR" altLang="sr-Latn-RS" sz="1800" dirty="0" smtClean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1.800.000,00 €</a:t>
            </a:r>
            <a:endParaRPr lang="hr-HR" altLang="sr-Latn-RS" sz="1800" dirty="0">
              <a:solidFill>
                <a:srgbClr val="FF000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algn="just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sve obavijesti bit će dostupne na mrežnim stranicama </a:t>
            </a:r>
            <a:r>
              <a:rPr lang="hr-HR" altLang="sr-Latn-RS" sz="1800" dirty="0" smtClean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  <a:hlinkClick r:id="rId2"/>
              </a:rPr>
              <a:t>www.mzom.hr</a:t>
            </a:r>
            <a:endParaRPr lang="hr-HR" altLang="sr-Latn-RS" sz="1800" dirty="0">
              <a:solidFill>
                <a:srgbClr val="00206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algn="just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svi upiti i prijedlozi šalju se e-poštom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: </a:t>
            </a:r>
            <a:r>
              <a:rPr lang="hr-HR" altLang="sr-Latn-RS" sz="1800" dirty="0" smtClean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  <a:hlinkClick r:id="rId3"/>
              </a:rPr>
              <a:t>udruge@mzom.hr</a:t>
            </a:r>
            <a:endParaRPr lang="hr-HR" altLang="sr-Latn-RS" sz="1800" dirty="0">
              <a:solidFill>
                <a:srgbClr val="00206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1C637-B37B-46A9-A5A3-428CB0EC33C3}" type="slidenum">
              <a:rPr lang="hr-HR" altLang="sr-Latn-RS" smtClean="0"/>
              <a:pPr/>
              <a:t>3</a:t>
            </a:fld>
            <a:endParaRPr lang="hr-HR" altLang="sr-Latn-R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33046"/>
            <a:ext cx="8229600" cy="784592"/>
          </a:xfrm>
        </p:spPr>
        <p:txBody>
          <a:bodyPr/>
          <a:lstStyle/>
          <a:p>
            <a:pPr lvl="0" algn="l">
              <a:spcBef>
                <a:spcPct val="20000"/>
              </a:spcBef>
            </a:pPr>
            <a:r>
              <a:rPr lang="hr-HR" sz="1600" b="1" dirty="0" smtClean="0">
                <a:latin typeface="Georgia" panose="02040502050405020303" pitchFamily="18" charset="0"/>
              </a:rPr>
              <a:t>Natječaj za dodjelu bespovratnih sredstava projektima udruga u području izvaninstitucionalnog odgoja i obrazovanja djece i mladih u školskoj godini 2025./2026.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altLang="sr-Latn-RS" sz="2000" b="1" u="sng" dirty="0" smtClean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Prioritetna </a:t>
            </a:r>
            <a:r>
              <a:rPr lang="hr-HR" altLang="sr-Latn-RS" sz="2000" b="1" u="sng" dirty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područja natječaja:</a:t>
            </a:r>
            <a:r>
              <a:rPr lang="hr-HR" altLang="sr-Latn-RS" sz="2000" b="1" u="sng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/>
            </a:r>
            <a:br>
              <a:rPr lang="hr-HR" altLang="sr-Latn-RS" sz="2000" b="1" u="sng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altLang="sr-Latn-RS" sz="2000" b="1" u="sng" dirty="0" smtClean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/>
            </a:r>
            <a:br>
              <a:rPr lang="hr-HR" altLang="sr-Latn-RS" sz="2000" b="1" u="sng" dirty="0" smtClean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b="1" dirty="0" smtClean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P1</a:t>
            </a:r>
            <a:r>
              <a:rPr lang="hr-HR" sz="1800" b="1" dirty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: Promicanje socijalne uključenosti te očuvanja nacionalnoga i lokalnog identiteta:</a:t>
            </a:r>
            <a:br>
              <a:rPr lang="hr-HR" sz="1800" b="1" dirty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Odgoj i obrazovanje za osobni i socijalni razvoj, solidarnost, socijalnu uključenost i opće ljudske vrijednost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Odgoj i obrazovanje za mir i nenasilno rješavanje sukoba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Odgoj i obrazovanje za ljudska prava, odgovornost i aktivno građanstvo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Odgoj i obrazovanje o štetnosti korupcije i koruptivnim rizicima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Odgoj i obrazovanje za očuvanje povijesnoga, kulturnoga i hrvatskoga nacionalnog identiteta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Odgoj i obrazovanje o pravima i očuvanju identiteta nacionalnih manjina, interkulturalizmu i  multikulturalizmu i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Poticanje očuvanja kulturne i prirodne baštine te tradicionalnih obrta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10039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1C637-B37B-46A9-A5A3-428CB0EC33C3}" type="slidenum">
              <a:rPr lang="hr-HR" altLang="sr-Latn-RS" smtClean="0"/>
              <a:pPr/>
              <a:t>4</a:t>
            </a:fld>
            <a:endParaRPr lang="hr-HR" altLang="sr-Latn-R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24254"/>
            <a:ext cx="8229600" cy="793384"/>
          </a:xfrm>
        </p:spPr>
        <p:txBody>
          <a:bodyPr/>
          <a:lstStyle/>
          <a:p>
            <a:pPr lvl="0" algn="l">
              <a:spcBef>
                <a:spcPct val="20000"/>
              </a:spcBef>
            </a:pPr>
            <a:r>
              <a:rPr lang="hr-HR" sz="1600" b="1" dirty="0">
                <a:latin typeface="Georgia" panose="02040502050405020303" pitchFamily="18" charset="0"/>
              </a:rPr>
              <a:t>Natječaj za dodjelu bespovratnih sredstava projektima udruga u području izvaninstitucionalnog odgoja i obrazovanja djece i mladih u školskoj godini </a:t>
            </a:r>
            <a:r>
              <a:rPr lang="hr-HR" sz="1600" b="1" dirty="0" smtClean="0">
                <a:latin typeface="Georgia" panose="02040502050405020303" pitchFamily="18" charset="0"/>
              </a:rPr>
              <a:t>2025./2026.</a:t>
            </a:r>
            <a:r>
              <a:rPr lang="hr-HR" dirty="0"/>
              <a:t/>
            </a:r>
            <a:br>
              <a:rPr lang="hr-HR" dirty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1800" b="1" dirty="0" smtClean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P2</a:t>
            </a:r>
            <a:r>
              <a:rPr lang="hr-HR" sz="1800" b="1" dirty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: Unapređenje kvalitete života djece i mladih:</a:t>
            </a:r>
            <a:br>
              <a:rPr lang="hr-HR" sz="1800" b="1" dirty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Odgoj i obrazovanje o zdravim načinima života, očuvanju prirode i održivom razvoju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Odgoj i obrazovanje za volonterstvo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Razvoj poduzetničkih aktivnosti djece i mladih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Poticanje rada s talentiranom i darovitom djecom i mladima te djece s teškoćama u razvoju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b="1" dirty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P3: Poticanje razvoja kompetencija u prirodoslovno-matematičkom području:</a:t>
            </a:r>
            <a:br>
              <a:rPr lang="hr-HR" sz="1800" b="1" dirty="0">
                <a:solidFill>
                  <a:srgbClr val="FF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Odgoj i obrazovanje za STEM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Odgoj i obrazovanje za financijsku, digitalnu i medijsku pismenost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Razvijanje vještina i kompetencija u području tehnike te informacijskih i komunikacijskih tehnologija i 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Utjecaj tehnike, tehnologije i informatičkih rješenja za zdravlje pojedinca)</a:t>
            </a:r>
            <a:br>
              <a:rPr lang="hr-HR" sz="1800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</a:br>
            <a:r>
              <a:rPr lang="hr-HR" sz="1800" b="1" dirty="0">
                <a:solidFill>
                  <a:srgbClr val="FF0000"/>
                </a:solidFill>
                <a:ea typeface="+mn-ea"/>
                <a:cs typeface="Arial" panose="020B0604020202020204" pitchFamily="34" charset="0"/>
              </a:rPr>
              <a:t/>
            </a:r>
            <a:br>
              <a:rPr lang="hr-HR" sz="1800" b="1" dirty="0">
                <a:solidFill>
                  <a:srgbClr val="FF0000"/>
                </a:solidFill>
                <a:ea typeface="+mn-ea"/>
                <a:cs typeface="Arial" panose="020B0604020202020204" pitchFamily="34" charset="0"/>
              </a:rPr>
            </a:b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47472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3046"/>
            <a:ext cx="8229600" cy="784592"/>
          </a:xfrm>
        </p:spPr>
        <p:txBody>
          <a:bodyPr/>
          <a:lstStyle/>
          <a:p>
            <a:pPr algn="l"/>
            <a:r>
              <a:rPr lang="hr-HR" sz="1600" b="1" dirty="0">
                <a:solidFill>
                  <a:srgbClr val="000000"/>
                </a:solidFill>
                <a:latin typeface="Georgia" panose="02040502050405020303" pitchFamily="18" charset="0"/>
              </a:rPr>
              <a:t>Natječaj za dodjelu bespovratnih sredstava projektima udruga u području izvaninstitucionalnog odgoja i obrazovanja djece i mladih u školskoj godini 2025./2026.</a:t>
            </a:r>
            <a:r>
              <a:rPr lang="hr-HR" dirty="0">
                <a:solidFill>
                  <a:srgbClr val="000000"/>
                </a:solidFill>
              </a:rPr>
              <a:t/>
            </a:r>
            <a:br>
              <a:rPr lang="hr-HR" dirty="0">
                <a:solidFill>
                  <a:srgbClr val="000000"/>
                </a:solidFill>
              </a:rPr>
            </a:b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hr-HR" sz="1800" b="1" u="sng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Najvažniji uvjeti natječaja u šk. god. 2025./2026.</a:t>
            </a:r>
          </a:p>
          <a:p>
            <a:pPr marL="0" lvl="0" indent="0">
              <a:buNone/>
            </a:pPr>
            <a:endParaRPr lang="hr-HR" sz="1800" b="1" dirty="0">
              <a:solidFill>
                <a:srgbClr val="FF000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prednost u financiranju imat će projekti čiji su krajnji korisnici djeca i mladi s posebnim odgojno-obrazovnim potrebama (</a:t>
            </a:r>
            <a:r>
              <a:rPr lang="hr-HR" altLang="sr-Latn-RS" sz="1800" dirty="0">
                <a:solidFill>
                  <a:srgbClr val="C00000"/>
                </a:solidFill>
                <a:latin typeface="Georgia" panose="02040502050405020303" pitchFamily="18" charset="0"/>
              </a:rPr>
              <a:t>daroviti učenici i učenici s teškoćama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)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projekt se provodi </a:t>
            </a:r>
            <a:r>
              <a:rPr lang="hr-HR" altLang="sr-Latn-RS" sz="1800" dirty="0">
                <a:solidFill>
                  <a:srgbClr val="C00000"/>
                </a:solidFill>
                <a:latin typeface="Georgia" panose="02040502050405020303" pitchFamily="18" charset="0"/>
              </a:rPr>
              <a:t>isključivo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 na području Republike Hrvatske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prijava projekta u partnerstvu </a:t>
            </a:r>
            <a:r>
              <a:rPr lang="hr-HR" altLang="sr-Latn-RS" sz="1800" u="sng" dirty="0">
                <a:solidFill>
                  <a:srgbClr val="C00000"/>
                </a:solidFill>
                <a:latin typeface="Georgia" panose="02040502050405020303" pitchFamily="18" charset="0"/>
              </a:rPr>
              <a:t>obavezna je s minimalno jednom odgojno-obrazovnom ustanovom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 u županiji u kojoj se projekt provodi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jedna udruga može prijaviti samo </a:t>
            </a:r>
            <a:r>
              <a:rPr lang="hr-HR" altLang="sr-Latn-RS" sz="1800" dirty="0">
                <a:solidFill>
                  <a:srgbClr val="C00000"/>
                </a:solidFill>
                <a:latin typeface="Georgia" panose="02040502050405020303" pitchFamily="18" charset="0"/>
              </a:rPr>
              <a:t>jedan projekt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, a ista udruga može biti partner na više projekata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projekt treba napisati koristeći se </a:t>
            </a:r>
            <a:r>
              <a:rPr lang="hr-HR" altLang="sr-Latn-RS" sz="1800" dirty="0">
                <a:solidFill>
                  <a:srgbClr val="C00000"/>
                </a:solidFill>
                <a:latin typeface="Georgia" panose="02040502050405020303" pitchFamily="18" charset="0"/>
              </a:rPr>
              <a:t>smjernicama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hr-HR" altLang="sr-Latn-RS" sz="1800" dirty="0">
                <a:solidFill>
                  <a:srgbClr val="C00000"/>
                </a:solidFill>
                <a:latin typeface="Georgia" panose="02040502050405020303" pitchFamily="18" charset="0"/>
              </a:rPr>
              <a:t>za pisanje projekata 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koji se provode u odgojno-obrazovnim ustanovama (objavljen</a:t>
            </a:r>
            <a:r>
              <a:rPr lang="en-GB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e</a:t>
            </a:r>
            <a:r>
              <a:rPr lang="hr-HR" altLang="sr-Latn-RS" sz="1800" dirty="0">
                <a:solidFill>
                  <a:srgbClr val="002060"/>
                </a:solidFill>
                <a:latin typeface="Georgia" panose="02040502050405020303" pitchFamily="18" charset="0"/>
              </a:rPr>
              <a:t> uz natječaj) </a:t>
            </a:r>
          </a:p>
          <a:p>
            <a:pPr lvl="1" algn="just" eaLnBrk="1" hangingPunct="1">
              <a:buFont typeface="Wingdings" pitchFamily="2" charset="2"/>
              <a:buChar char="v"/>
              <a:defRPr/>
            </a:pPr>
            <a:r>
              <a:rPr lang="hr-HR" sz="1800" dirty="0">
                <a:solidFill>
                  <a:srgbClr val="002060"/>
                </a:solidFill>
                <a:latin typeface="Georgia" panose="02040502050405020303" pitchFamily="18" charset="0"/>
              </a:rPr>
              <a:t>Projekt može prijaviti udruga upisana u Registar udruga Republike Hrvatske najmanje jednu (1) godinu</a:t>
            </a:r>
            <a:r>
              <a:rPr lang="hr-HR" altLang="sr-Latn-RS" sz="1800" dirty="0">
                <a:solidFill>
                  <a:srgbClr val="002060"/>
                </a:solidFill>
              </a:rPr>
              <a:t> 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1C637-B37B-46A9-A5A3-428CB0EC33C3}" type="slidenum">
              <a:rPr lang="hr-HR" altLang="sr-Latn-RS" smtClean="0"/>
              <a:pPr/>
              <a:t>5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4128176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7876"/>
            <a:ext cx="8229600" cy="819761"/>
          </a:xfrm>
        </p:spPr>
        <p:txBody>
          <a:bodyPr/>
          <a:lstStyle/>
          <a:p>
            <a:r>
              <a:rPr lang="hr-HR" sz="1800" b="1" dirty="0">
                <a:solidFill>
                  <a:srgbClr val="000000"/>
                </a:solidFill>
                <a:latin typeface="Georgia" panose="02040502050405020303" pitchFamily="18" charset="0"/>
              </a:rPr>
              <a:t>Javni poziv za prijavu projekata udruga koje pružaju usluge pomoćnika u nastavi učenicima s teškoćama u razvoju u školskoj godini 2025./2026.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  <a:defRPr/>
            </a:pPr>
            <a:r>
              <a:rPr lang="hr-HR" altLang="sr-Latn-RS" sz="2000" b="1" u="sng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Cilj:</a:t>
            </a:r>
            <a:r>
              <a:rPr lang="hr-HR" altLang="sr-Latn-RS" sz="2000" b="1" dirty="0">
                <a:solidFill>
                  <a:srgbClr val="C00000"/>
                </a:solidFill>
                <a:latin typeface="Georgia" panose="02040502050405020303" pitchFamily="18" charset="0"/>
                <a:cs typeface="Tahoma" pitchFamily="34" charset="0"/>
              </a:rPr>
              <a:t> </a:t>
            </a:r>
          </a:p>
          <a:p>
            <a:pPr marL="0" lvl="0" indent="0">
              <a:buNone/>
              <a:defRPr/>
            </a:pPr>
            <a:endParaRPr lang="hr-HR" altLang="sr-Latn-RS" sz="2000" b="1" dirty="0">
              <a:solidFill>
                <a:srgbClr val="C0000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628633" lvl="1" algn="just">
              <a:buFont typeface="Wingdings" panose="05000000000000000000" pitchFamily="2" charset="2"/>
              <a:buChar char="Ø"/>
              <a:defRPr/>
            </a:pP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osigurati usluge pomoćnika u nastavi i stručnoga komunikacijskog posrednika učenicima s teškoćama u razvoju tijekom izvršavanja zadataka koji zahtijevaju komunikacijsku, senzornu i motoričku aktivnost učenika, u kretanju, pri uzimanju hrane i pića, u obavljanju higijenskih potreba tijekom svakodnevnih aktivnosti odgojno-obrazovnog procesa </a:t>
            </a:r>
          </a:p>
          <a:p>
            <a:pPr marL="342883" lvl="1" indent="0" algn="just">
              <a:buNone/>
              <a:defRPr/>
            </a:pPr>
            <a:endParaRPr lang="hr-HR" altLang="sr-Latn-RS" sz="2000" dirty="0">
              <a:solidFill>
                <a:srgbClr val="002060"/>
              </a:solidFill>
              <a:latin typeface="Georgia" panose="02040502050405020303" pitchFamily="18" charset="0"/>
              <a:cs typeface="Tahoma" pitchFamily="34" charset="0"/>
            </a:endParaRPr>
          </a:p>
          <a:p>
            <a:pPr marL="628633" lvl="1" algn="just">
              <a:buFont typeface="Wingdings" panose="05000000000000000000" pitchFamily="2" charset="2"/>
              <a:buChar char="Ø"/>
              <a:defRPr/>
            </a:pP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Tahoma" pitchFamily="34" charset="0"/>
              </a:rPr>
              <a:t>podržati projekte udruga koje pružaju usluge pomoćnika u nastavi i stručnoga komunikacijskog posrednika učenicima s teškoćama u razvoju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1C637-B37B-46A9-A5A3-428CB0EC33C3}" type="slidenum">
              <a:rPr lang="hr-HR" altLang="sr-Latn-RS" smtClean="0"/>
              <a:pPr/>
              <a:t>6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389427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6668"/>
            <a:ext cx="8229600" cy="810969"/>
          </a:xfrm>
        </p:spPr>
        <p:txBody>
          <a:bodyPr/>
          <a:lstStyle/>
          <a:p>
            <a:r>
              <a:rPr lang="hr-HR" sz="1800" b="1" dirty="0">
                <a:solidFill>
                  <a:srgbClr val="000000"/>
                </a:solidFill>
                <a:latin typeface="Georgia" panose="02040502050405020303" pitchFamily="18" charset="0"/>
              </a:rPr>
              <a:t>Javni poziv za prijavu projekata udruga koje pružaju usluge pomoćnika u nastavi učenicima s teškoćama u razvoju u školskoj godini 2025./2026.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250"/>
              </a:spcBef>
              <a:buNone/>
            </a:pPr>
            <a:r>
              <a:rPr lang="hr-HR" sz="2000" b="1" u="sng" dirty="0">
                <a:solidFill>
                  <a:srgbClr val="C00000"/>
                </a:solidFill>
                <a:latin typeface="Georgia" panose="02040502050405020303" pitchFamily="18" charset="0"/>
              </a:rPr>
              <a:t>Rezultati prethodnog  natječaja:</a:t>
            </a:r>
          </a:p>
          <a:p>
            <a:pPr marL="0" lvl="0" indent="0">
              <a:spcBef>
                <a:spcPts val="250"/>
              </a:spcBef>
              <a:buNone/>
            </a:pPr>
            <a:endParaRPr lang="hr-HR" sz="2000" u="sng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lvl="0">
              <a:spcBef>
                <a:spcPts val="250"/>
              </a:spcBef>
              <a:buFont typeface="Wingdings" panose="05000000000000000000" pitchFamily="2" charset="2"/>
              <a:buChar char="Ø"/>
            </a:pPr>
            <a:r>
              <a:rPr lang="hr-HR" sz="2000" dirty="0">
                <a:solidFill>
                  <a:srgbClr val="000000"/>
                </a:solidFill>
                <a:latin typeface="Georgia" panose="02040502050405020303" pitchFamily="18" charset="0"/>
              </a:rPr>
              <a:t>odobrena su sredstva za sve pristigle prijave, odnosno </a:t>
            </a:r>
            <a:r>
              <a:rPr lang="hr-HR" sz="2000" dirty="0">
                <a:solidFill>
                  <a:srgbClr val="FF0000"/>
                </a:solidFill>
                <a:latin typeface="Georgia" panose="02040502050405020303" pitchFamily="18" charset="0"/>
              </a:rPr>
              <a:t>63 prijavljenih projekta udruga </a:t>
            </a:r>
            <a:r>
              <a:rPr lang="hr-HR" sz="2000" dirty="0">
                <a:solidFill>
                  <a:srgbClr val="000000"/>
                </a:solidFill>
                <a:latin typeface="Georgia" panose="02040502050405020303" pitchFamily="18" charset="0"/>
              </a:rPr>
              <a:t>na Javnom pozivu, a što uključuje </a:t>
            </a:r>
            <a:r>
              <a:rPr lang="hr-HR" sz="2000" dirty="0">
                <a:solidFill>
                  <a:srgbClr val="FF0000"/>
                </a:solidFill>
                <a:latin typeface="Georgia" panose="02040502050405020303" pitchFamily="18" charset="0"/>
              </a:rPr>
              <a:t>552</a:t>
            </a:r>
            <a:r>
              <a:rPr lang="hr-HR" sz="2000" dirty="0">
                <a:solidFill>
                  <a:srgbClr val="000000"/>
                </a:solidFill>
                <a:latin typeface="Georgia" panose="02040502050405020303" pitchFamily="18" charset="0"/>
              </a:rPr>
              <a:t> pomoćnika u nastavi/stručna komunikacijska posrednika za </a:t>
            </a:r>
            <a:r>
              <a:rPr lang="hr-HR" sz="2000" dirty="0">
                <a:solidFill>
                  <a:srgbClr val="FF0000"/>
                </a:solidFill>
                <a:latin typeface="Georgia" panose="02040502050405020303" pitchFamily="18" charset="0"/>
              </a:rPr>
              <a:t>705</a:t>
            </a:r>
            <a:r>
              <a:rPr lang="hr-HR" sz="2000" dirty="0">
                <a:solidFill>
                  <a:srgbClr val="000000"/>
                </a:solidFill>
                <a:latin typeface="Georgia" panose="02040502050405020303" pitchFamily="18" charset="0"/>
              </a:rPr>
              <a:t> učenika s teškoćama u razvoju </a:t>
            </a:r>
          </a:p>
          <a:p>
            <a:pPr marL="0" lvl="0" indent="0">
              <a:spcBef>
                <a:spcPts val="250"/>
              </a:spcBef>
              <a:buNone/>
            </a:pPr>
            <a:endParaRPr lang="hr-HR" sz="2000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lvl="0">
              <a:spcBef>
                <a:spcPts val="250"/>
              </a:spcBef>
              <a:buFont typeface="Wingdings" panose="05000000000000000000" pitchFamily="2" charset="2"/>
              <a:buChar char="Ø"/>
            </a:pPr>
            <a:r>
              <a:rPr lang="hr-HR" sz="2000" dirty="0">
                <a:solidFill>
                  <a:srgbClr val="000000"/>
                </a:solidFill>
                <a:latin typeface="Georgia" panose="02040502050405020303" pitchFamily="18" charset="0"/>
              </a:rPr>
              <a:t>prihvatljivi prijavitelji: udruge čije je primarno djelovanje usmjereno na područje skrbi o </a:t>
            </a:r>
            <a:r>
              <a:rPr lang="hr-HR" sz="2000" dirty="0">
                <a:solidFill>
                  <a:srgbClr val="FF0000"/>
                </a:solidFill>
                <a:latin typeface="Georgia" panose="02040502050405020303" pitchFamily="18" charset="0"/>
              </a:rPr>
              <a:t>učenicima s teškoćama u razvoju</a:t>
            </a:r>
            <a:r>
              <a:rPr lang="hr-HR" sz="2000" dirty="0">
                <a:solidFill>
                  <a:srgbClr val="000000"/>
                </a:solidFill>
                <a:latin typeface="Georgia" panose="02040502050405020303" pitchFamily="18" charset="0"/>
              </a:rPr>
              <a:t> u Republici Hrvatskoj </a:t>
            </a:r>
          </a:p>
          <a:p>
            <a:pPr marL="0" lvl="0" indent="0">
              <a:spcBef>
                <a:spcPts val="250"/>
              </a:spcBef>
              <a:buNone/>
            </a:pPr>
            <a:endParaRPr lang="hr-HR" sz="2000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lvl="0">
              <a:spcBef>
                <a:spcPts val="250"/>
              </a:spcBef>
              <a:buFont typeface="Wingdings" panose="05000000000000000000" pitchFamily="2" charset="2"/>
              <a:buChar char="Ø"/>
            </a:pPr>
            <a:r>
              <a:rPr lang="hr-HR" sz="2000" dirty="0">
                <a:solidFill>
                  <a:srgbClr val="000000"/>
                </a:solidFill>
                <a:latin typeface="Georgia" panose="02040502050405020303" pitchFamily="18" charset="0"/>
              </a:rPr>
              <a:t>ukupna vrijednost osiguranih sredstava udrugama za pružanje usluge pomoćnika u nastavi i stručnih komunikacijskih posrednika učenicima s teškoćama u razvoju za šk. godinu 2024./2025. iznosila je  = </a:t>
            </a:r>
            <a:r>
              <a:rPr lang="hr-HR" sz="2000" dirty="0">
                <a:solidFill>
                  <a:srgbClr val="FF0000"/>
                </a:solidFill>
                <a:latin typeface="Georgia" panose="02040502050405020303" pitchFamily="18" charset="0"/>
              </a:rPr>
              <a:t>8.506.846,11</a:t>
            </a:r>
            <a:r>
              <a:rPr lang="hr-HR" sz="2000" dirty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  <a:r>
              <a:rPr lang="hr-HR" sz="2000" dirty="0">
                <a:solidFill>
                  <a:srgbClr val="FF0000"/>
                </a:solidFill>
                <a:latin typeface="Georgia" panose="02040502050405020303" pitchFamily="18" charset="0"/>
              </a:rPr>
              <a:t>€</a:t>
            </a:r>
            <a:endParaRPr lang="hr-HR" dirty="0">
              <a:solidFill>
                <a:srgbClr val="000000"/>
              </a:solidFill>
            </a:endParaRP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1C637-B37B-46A9-A5A3-428CB0EC33C3}" type="slidenum">
              <a:rPr lang="hr-HR" altLang="sr-Latn-RS" smtClean="0"/>
              <a:pPr/>
              <a:t>7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063650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6668"/>
            <a:ext cx="8229600" cy="810969"/>
          </a:xfrm>
        </p:spPr>
        <p:txBody>
          <a:bodyPr/>
          <a:lstStyle/>
          <a:p>
            <a:r>
              <a:rPr lang="hr-HR" sz="1800" b="1" dirty="0">
                <a:solidFill>
                  <a:srgbClr val="000000"/>
                </a:solidFill>
                <a:latin typeface="Georgia" panose="02040502050405020303" pitchFamily="18" charset="0"/>
              </a:rPr>
              <a:t>Javni poziv za prijavu projekata udruga koje pružaju usluge pomoćnika u nastavi učenicima s teškoćama u razvoju u školskoj godini 2025./2026.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20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objava natječaja </a:t>
            </a: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 </a:t>
            </a:r>
            <a:r>
              <a:rPr lang="hr-HR" altLang="sr-Latn-RS" sz="20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lipanj 2025</a:t>
            </a:r>
            <a:r>
              <a:rPr lang="hr-HR" altLang="sr-Latn-RS" sz="2000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. 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20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planirani rok za završetak natječaja </a:t>
            </a: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</a:t>
            </a:r>
            <a:r>
              <a:rPr lang="hr-HR" altLang="sr-Latn-RS" sz="2000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 </a:t>
            </a:r>
            <a:r>
              <a:rPr lang="hr-HR" altLang="sr-Latn-RS" sz="20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srpanj 2025</a:t>
            </a:r>
            <a:r>
              <a:rPr lang="hr-HR" altLang="sr-Latn-RS" sz="2000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.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20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objava odluke o dodjeli bespovratnih sredstava</a:t>
            </a: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 – </a:t>
            </a:r>
            <a:r>
              <a:rPr lang="hr-HR" altLang="sr-Latn-RS" sz="20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srpanj/kolovoz 2025.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20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potpisivanje ugovora između korisnika i </a:t>
            </a:r>
            <a:r>
              <a:rPr lang="hr-HR" altLang="sr-Latn-RS" sz="2000" dirty="0" smtClean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MZOM-a </a:t>
            </a: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 </a:t>
            </a:r>
            <a:r>
              <a:rPr lang="hr-HR" altLang="sr-Latn-RS" sz="20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kolovoz/rujan 2025</a:t>
            </a:r>
            <a:r>
              <a:rPr lang="hr-HR" altLang="sr-Latn-RS" sz="2000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.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20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provedba projekata </a:t>
            </a: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 </a:t>
            </a:r>
            <a:r>
              <a:rPr lang="hr-HR" altLang="sr-Latn-RS" sz="2000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rujan 2025. do 31. kolovoza 2026</a:t>
            </a:r>
            <a:r>
              <a:rPr lang="hr-HR" altLang="sr-Latn-RS" sz="2000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.</a:t>
            </a:r>
            <a:endParaRPr lang="hr-HR" altLang="sr-Latn-RS" sz="2000" dirty="0">
              <a:solidFill>
                <a:srgbClr val="00206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20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ukupan planirani iznos za dodjelu bespovratnih sredstava </a:t>
            </a: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–</a:t>
            </a:r>
            <a:r>
              <a:rPr lang="hr-HR" altLang="sr-Latn-RS" sz="2000" b="1" dirty="0">
                <a:solidFill>
                  <a:srgbClr val="FF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8.200.000,00 €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20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sve obavijesti bit će dostupne na mrežnim stranicama </a:t>
            </a: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  <a:hlinkClick r:id="rId2"/>
              </a:rPr>
              <a:t>www.mzom.hr</a:t>
            </a:r>
            <a:endParaRPr lang="hr-HR" altLang="sr-Latn-RS" sz="2000" dirty="0">
              <a:solidFill>
                <a:srgbClr val="00206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hr-HR" altLang="sr-Latn-RS" sz="2000" dirty="0">
                <a:solidFill>
                  <a:srgbClr val="0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svi upiti i prijedlozi šalju se e-poštom</a:t>
            </a: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: </a:t>
            </a:r>
            <a:r>
              <a:rPr lang="hr-HR" altLang="sr-Latn-RS" sz="2000" dirty="0">
                <a:solidFill>
                  <a:srgbClr val="002060"/>
                </a:solidFill>
                <a:latin typeface="Georgia" panose="02040502050405020303" pitchFamily="18" charset="0"/>
                <a:cs typeface="Arial" panose="020B0604020202020204" pitchFamily="34" charset="0"/>
                <a:hlinkClick r:id="rId3"/>
              </a:rPr>
              <a:t>pomocnici-u-nastavi@mzom.hr</a:t>
            </a:r>
            <a:endParaRPr lang="hr-HR" altLang="sr-Latn-RS" sz="2000" dirty="0">
              <a:solidFill>
                <a:srgbClr val="00206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1C637-B37B-46A9-A5A3-428CB0EC33C3}" type="slidenum">
              <a:rPr lang="hr-HR" altLang="sr-Latn-RS" smtClean="0"/>
              <a:pPr/>
              <a:t>8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421722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BB08BC48-7D00-43F8-BA6B-487A662159D7}" type="slidenum">
              <a:rPr lang="hr-HR" altLang="en-US">
                <a:solidFill>
                  <a:schemeClr val="accent2"/>
                </a:solidFill>
                <a:latin typeface="Book Antiqua" panose="02040602050305030304" pitchFamily="18" charset="0"/>
              </a:rPr>
              <a:pPr eaLnBrk="1" hangingPunct="1"/>
              <a:t>9</a:t>
            </a:fld>
            <a:endParaRPr lang="hr-HR" altLang="en-US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1254125" y="1268413"/>
            <a:ext cx="590550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3200" b="1" dirty="0" smtClean="0">
                <a:solidFill>
                  <a:schemeClr val="accent2"/>
                </a:solidFill>
                <a:latin typeface="Arial" panose="020B0604020202020204" pitchFamily="34" charset="0"/>
              </a:rPr>
              <a:t>http</a:t>
            </a:r>
            <a:r>
              <a:rPr lang="hr-HR" altLang="en-US" sz="3200" b="1" dirty="0" smtClean="0">
                <a:solidFill>
                  <a:schemeClr val="accent2"/>
                </a:solidFill>
                <a:latin typeface="Arial" panose="020B0604020202020204" pitchFamily="34" charset="0"/>
              </a:rPr>
              <a:t>s</a:t>
            </a:r>
            <a:r>
              <a:rPr lang="en-US" altLang="en-US" sz="3200" b="1" dirty="0" smtClean="0">
                <a:solidFill>
                  <a:schemeClr val="accent2"/>
                </a:solidFill>
                <a:latin typeface="Arial" panose="020B0604020202020204" pitchFamily="34" charset="0"/>
              </a:rPr>
              <a:t>://</a:t>
            </a:r>
            <a:r>
              <a:rPr lang="hr-HR" altLang="en-US" sz="3200" b="1" dirty="0" err="1" smtClean="0">
                <a:solidFill>
                  <a:schemeClr val="accent2"/>
                </a:solidFill>
                <a:latin typeface="Arial" panose="020B0604020202020204" pitchFamily="34" charset="0"/>
              </a:rPr>
              <a:t>mzom</a:t>
            </a:r>
            <a:r>
              <a:rPr lang="en-US" altLang="en-US" sz="3200" b="1" dirty="0" smtClean="0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hr-HR" altLang="en-US" sz="3200" b="1" dirty="0" err="1" smtClean="0">
                <a:solidFill>
                  <a:schemeClr val="accent2"/>
                </a:solidFill>
                <a:latin typeface="Arial" panose="020B0604020202020204" pitchFamily="34" charset="0"/>
              </a:rPr>
              <a:t>gov</a:t>
            </a:r>
            <a:r>
              <a:rPr lang="hr-HR" altLang="en-US" sz="3200" b="1" dirty="0" smtClean="0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en-US" altLang="en-US" sz="3200" b="1" dirty="0" err="1" smtClean="0">
                <a:solidFill>
                  <a:schemeClr val="accent2"/>
                </a:solidFill>
                <a:latin typeface="Arial" panose="020B0604020202020204" pitchFamily="34" charset="0"/>
              </a:rPr>
              <a:t>hr</a:t>
            </a:r>
            <a:endParaRPr lang="en-US" altLang="en-US" sz="32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19100" y="1989138"/>
            <a:ext cx="7943850" cy="2495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Uprava za potporu i unaprjeđenje sustava odgoja i obrazovanja</a:t>
            </a:r>
          </a:p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Sektor za darovite i djecu s teškoćama te informacijsku potporu sustavu odgoja i obrazovanja</a:t>
            </a:r>
          </a:p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Služba za standard, darovite i djecu s teškoćama</a:t>
            </a:r>
          </a:p>
          <a:p>
            <a:pPr marL="0" lvl="0" indent="0" eaLnBrk="1" hangingPunct="1">
              <a:buNone/>
            </a:pPr>
            <a:endParaRPr lang="hr-HR" altLang="en-US" sz="1600" b="1" dirty="0">
              <a:solidFill>
                <a:srgbClr val="333399"/>
              </a:solidFill>
              <a:latin typeface="Georgia" panose="02040502050405020303" pitchFamily="18" charset="0"/>
            </a:endParaRPr>
          </a:p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mr. </a:t>
            </a:r>
            <a:r>
              <a:rPr lang="hr-HR" altLang="en-US" sz="1600" b="1" dirty="0" err="1">
                <a:solidFill>
                  <a:srgbClr val="333399"/>
                </a:solidFill>
                <a:latin typeface="Georgia" panose="02040502050405020303" pitchFamily="18" charset="0"/>
              </a:rPr>
              <a:t>sc</a:t>
            </a: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.  Markica Župan Galić, voditeljica Službe</a:t>
            </a:r>
          </a:p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Tel:  + 385 (0)1 4594-186</a:t>
            </a:r>
          </a:p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E-pošta: Markica.ZupanGalic@mzom.hr  </a:t>
            </a:r>
          </a:p>
          <a:p>
            <a:pPr marL="0" lvl="0" indent="0" eaLnBrk="1" hangingPunct="1">
              <a:buNone/>
            </a:pPr>
            <a:endParaRPr lang="hr-HR" altLang="en-US" sz="1600" b="1" dirty="0">
              <a:solidFill>
                <a:srgbClr val="333399"/>
              </a:solidFill>
              <a:latin typeface="Georgia" panose="02040502050405020303" pitchFamily="18" charset="0"/>
            </a:endParaRPr>
          </a:p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Robert Šešerko, prof., viši savjetnik</a:t>
            </a:r>
          </a:p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Tel:+385 (0)1 4594179  </a:t>
            </a:r>
          </a:p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E-pošta: robert.seserko@mzom.hr </a:t>
            </a:r>
            <a:endParaRPr lang="hr-HR" altLang="en-US" sz="1600" b="1" dirty="0" smtClean="0">
              <a:solidFill>
                <a:srgbClr val="333399"/>
              </a:solidFill>
              <a:latin typeface="Georgia" panose="02040502050405020303" pitchFamily="18" charset="0"/>
            </a:endParaRPr>
          </a:p>
          <a:p>
            <a:pPr marL="0" lvl="0" indent="0" eaLnBrk="1" hangingPunct="1">
              <a:buNone/>
            </a:pPr>
            <a:r>
              <a:rPr lang="hr-HR" altLang="en-US" sz="1600" b="1" dirty="0">
                <a:solidFill>
                  <a:srgbClr val="333399"/>
                </a:solidFill>
                <a:latin typeface="Georgia" panose="02040502050405020303" pitchFamily="18" charset="0"/>
              </a:rPr>
              <a:t>	</a:t>
            </a:r>
            <a:r>
              <a:rPr lang="hr-HR" altLang="en-US" sz="1600" b="1" dirty="0" smtClean="0">
                <a:solidFill>
                  <a:srgbClr val="333399"/>
                </a:solidFill>
                <a:latin typeface="Georgia" panose="02040502050405020303" pitchFamily="18" charset="0"/>
              </a:rPr>
              <a:t>	</a:t>
            </a:r>
            <a:r>
              <a:rPr lang="hr-HR" altLang="en-US" b="1" dirty="0" smtClean="0">
                <a:solidFill>
                  <a:schemeClr val="accent2"/>
                </a:solidFill>
                <a:latin typeface="Georgia" panose="02040502050405020303" pitchFamily="18" charset="0"/>
              </a:rPr>
              <a:t>HVALA </a:t>
            </a:r>
            <a:r>
              <a:rPr lang="hr-HR" altLang="en-US" b="1" dirty="0">
                <a:solidFill>
                  <a:schemeClr val="accent2"/>
                </a:solidFill>
                <a:latin typeface="Georgia" panose="02040502050405020303" pitchFamily="18" charset="0"/>
              </a:rPr>
              <a:t>NA PAŽNJI!</a:t>
            </a:r>
            <a:endParaRPr lang="en-US" altLang="en-US" b="1" dirty="0">
              <a:solidFill>
                <a:schemeClr val="accent2"/>
              </a:solidFill>
              <a:latin typeface="Georgia" panose="02040502050405020303" pitchFamily="18" charset="0"/>
            </a:endParaRPr>
          </a:p>
          <a:p>
            <a:pPr lvl="6"/>
            <a:endParaRPr lang="en-US" altLang="en-US" b="1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</TotalTime>
  <Words>1006</Words>
  <Application>Microsoft Office PowerPoint</Application>
  <PresentationFormat>On-screen Show (4:3)</PresentationFormat>
  <Paragraphs>77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Book Antiqua</vt:lpstr>
      <vt:lpstr>Georgia</vt:lpstr>
      <vt:lpstr>Tahoma</vt:lpstr>
      <vt:lpstr>Wingdings</vt:lpstr>
      <vt:lpstr>Default Design</vt:lpstr>
      <vt:lpstr>PowerPoint Presentation</vt:lpstr>
      <vt:lpstr>Natječaj za dodjelu bespovratnih sredstava projektima udruga u području izvaninstitucionalnog odgoja i obrazovanja djece i mladih u školskoj godini 2025./2026. </vt:lpstr>
      <vt:lpstr>Natječaj za dodjelu bespovratnih sredstava projektima udruga u području izvaninstitucionalnog odgoja i obrazovanja djece i mladih u školskoj godini 2025./2026.  Prioritetna područja natječaja:  P1: Promicanje socijalne uključenosti te očuvanja nacionalnoga i lokalnog identiteta: Odgoj i obrazovanje za osobni i socijalni razvoj, solidarnost, socijalnu uključenost i opće ljudske vrijednost Odgoj i obrazovanje za mir i nenasilno rješavanje sukoba Odgoj i obrazovanje za ljudska prava, odgovornost i aktivno građanstvo Odgoj i obrazovanje o štetnosti korupcije i koruptivnim rizicima Odgoj i obrazovanje za očuvanje povijesnoga, kulturnoga i hrvatskoga nacionalnog identiteta Odgoj i obrazovanje o pravima i očuvanju identiteta nacionalnih manjina, interkulturalizmu i  multikulturalizmu i Poticanje očuvanja kulturne i prirodne baštine te tradicionalnih obrta </vt:lpstr>
      <vt:lpstr>Natječaj za dodjelu bespovratnih sredstava projektima udruga u području izvaninstitucionalnog odgoja i obrazovanja djece i mladih u školskoj godini 2025./2026.  P2: Unapređenje kvalitete života djece i mladih: Odgoj i obrazovanje o zdravim načinima života, očuvanju prirode i održivom razvoju Odgoj i obrazovanje za volonterstvo Razvoj poduzetničkih aktivnosti djece i mladih Poticanje rada s talentiranom i darovitom djecom i mladima te djece s teškoćama u razvoju P3: Poticanje razvoja kompetencija u prirodoslovno-matematičkom području: Odgoj i obrazovanje za STEM Odgoj i obrazovanje za financijsku, digitalnu i medijsku pismenost Razvijanje vještina i kompetencija u području tehnike te informacijskih i komunikacijskih tehnologija i  Utjecaj tehnike, tehnologije i informatičkih rješenja za zdravlje pojedinca)  </vt:lpstr>
      <vt:lpstr>Natječaj za dodjelu bespovratnih sredstava projektima udruga u području izvaninstitucionalnog odgoja i obrazovanja djece i mladih u školskoj godini 2025./2026. </vt:lpstr>
      <vt:lpstr>Javni poziv za prijavu projekata udruga koje pružaju usluge pomoćnika u nastavi učenicima s teškoćama u razvoju u školskoj godini 2025./2026.</vt:lpstr>
      <vt:lpstr>Javni poziv za prijavu projekata udruga koje pružaju usluge pomoćnika u nastavi učenicima s teškoćama u razvoju u školskoj godini 2025./2026.</vt:lpstr>
      <vt:lpstr>Javni poziv za prijavu projekata udruga koje pružaju usluge pomoćnika u nastavi učenicima s teškoćama u razvoju u školskoj godini 2025./2026.</vt:lpstr>
      <vt:lpstr>PowerPoint Presentation</vt:lpstr>
    </vt:vector>
  </TitlesOfParts>
  <Company>MZT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azurirano 17-1-2018</dc:creator>
  <cp:lastModifiedBy>Robert Šešerko</cp:lastModifiedBy>
  <cp:revision>40</cp:revision>
  <dcterms:created xsi:type="dcterms:W3CDTF">2004-06-15T07:55:20Z</dcterms:created>
  <dcterms:modified xsi:type="dcterms:W3CDTF">2025-04-25T11:43:16Z</dcterms:modified>
</cp:coreProperties>
</file>